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67" r:id="rId4"/>
    <p:sldId id="268" r:id="rId5"/>
    <p:sldId id="269" r:id="rId6"/>
    <p:sldId id="272" r:id="rId7"/>
    <p:sldId id="270" r:id="rId8"/>
    <p:sldId id="273" r:id="rId9"/>
    <p:sldId id="274" r:id="rId10"/>
    <p:sldId id="277" r:id="rId11"/>
    <p:sldId id="278" r:id="rId12"/>
    <p:sldId id="280" r:id="rId13"/>
    <p:sldId id="281" r:id="rId14"/>
    <p:sldId id="266" r:id="rId15"/>
  </p:sldIdLst>
  <p:sldSz cx="12192000" cy="6858000"/>
  <p:notesSz cx="6807200" cy="9939338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E5066A-F7A2-4B55-A4A3-133D20CB03FE}" v="12" dt="2019-09-30T19:33:39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3414" autoAdjust="0"/>
  </p:normalViewPr>
  <p:slideViewPr>
    <p:cSldViewPr snapToGrid="0">
      <p:cViewPr varScale="1">
        <p:scale>
          <a:sx n="62" d="100"/>
          <a:sy n="62" d="100"/>
        </p:scale>
        <p:origin x="24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Hira" userId="30ad6b95-114d-4567-9611-2f274e1f3af1" providerId="ADAL" clId="{F4E5066A-F7A2-4B55-A4A3-133D20CB03FE}"/>
    <pc:docChg chg="modSld">
      <pc:chgData name="Natasha Hira" userId="30ad6b95-114d-4567-9611-2f274e1f3af1" providerId="ADAL" clId="{F4E5066A-F7A2-4B55-A4A3-133D20CB03FE}" dt="2019-09-30T19:33:39.650" v="23"/>
      <pc:docMkLst>
        <pc:docMk/>
      </pc:docMkLst>
      <pc:sldChg chg="delSp modNotesTx">
        <pc:chgData name="Natasha Hira" userId="30ad6b95-114d-4567-9611-2f274e1f3af1" providerId="ADAL" clId="{F4E5066A-F7A2-4B55-A4A3-133D20CB03FE}" dt="2019-09-30T19:32:48.961" v="12"/>
        <pc:sldMkLst>
          <pc:docMk/>
          <pc:sldMk cId="0" sldId="260"/>
        </pc:sldMkLst>
        <pc:spChg chg="del">
          <ac:chgData name="Natasha Hira" userId="30ad6b95-114d-4567-9611-2f274e1f3af1" providerId="ADAL" clId="{F4E5066A-F7A2-4B55-A4A3-133D20CB03FE}" dt="2019-09-30T19:32:48.961" v="12"/>
          <ac:spMkLst>
            <pc:docMk/>
            <pc:sldMk cId="0" sldId="260"/>
            <ac:spMk id="4" creationId="{78A00BC4-C779-42A2-A9FC-5EB2CEFC7FCD}"/>
          </ac:spMkLst>
        </pc:spChg>
      </pc:sldChg>
      <pc:sldChg chg="delSp modNotesTx">
        <pc:chgData name="Natasha Hira" userId="30ad6b95-114d-4567-9611-2f274e1f3af1" providerId="ADAL" clId="{F4E5066A-F7A2-4B55-A4A3-133D20CB03FE}" dt="2019-09-30T19:32:52.690" v="13"/>
        <pc:sldMkLst>
          <pc:docMk/>
          <pc:sldMk cId="2273820073" sldId="267"/>
        </pc:sldMkLst>
        <pc:spChg chg="del">
          <ac:chgData name="Natasha Hira" userId="30ad6b95-114d-4567-9611-2f274e1f3af1" providerId="ADAL" clId="{F4E5066A-F7A2-4B55-A4A3-133D20CB03FE}" dt="2019-09-30T19:32:52.690" v="13"/>
          <ac:spMkLst>
            <pc:docMk/>
            <pc:sldMk cId="2273820073" sldId="267"/>
            <ac:spMk id="3" creationId="{28879E44-291A-4F50-86CD-9A3398BB9851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00.277" v="14"/>
        <pc:sldMkLst>
          <pc:docMk/>
          <pc:sldMk cId="3469380910" sldId="268"/>
        </pc:sldMkLst>
        <pc:spChg chg="del">
          <ac:chgData name="Natasha Hira" userId="30ad6b95-114d-4567-9611-2f274e1f3af1" providerId="ADAL" clId="{F4E5066A-F7A2-4B55-A4A3-133D20CB03FE}" dt="2019-09-30T19:33:00.277" v="14"/>
          <ac:spMkLst>
            <pc:docMk/>
            <pc:sldMk cId="3469380910" sldId="268"/>
            <ac:spMk id="3" creationId="{F7CFE52C-5E44-4190-9994-C03B89B1A8D9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05.848" v="15"/>
        <pc:sldMkLst>
          <pc:docMk/>
          <pc:sldMk cId="1053531656" sldId="269"/>
        </pc:sldMkLst>
        <pc:spChg chg="del">
          <ac:chgData name="Natasha Hira" userId="30ad6b95-114d-4567-9611-2f274e1f3af1" providerId="ADAL" clId="{F4E5066A-F7A2-4B55-A4A3-133D20CB03FE}" dt="2019-09-30T19:33:05.848" v="15"/>
          <ac:spMkLst>
            <pc:docMk/>
            <pc:sldMk cId="1053531656" sldId="269"/>
            <ac:spMk id="3" creationId="{EC292ABB-6F5E-48DC-82E8-30BD987ECB9C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13.260" v="17"/>
        <pc:sldMkLst>
          <pc:docMk/>
          <pc:sldMk cId="1071680013" sldId="270"/>
        </pc:sldMkLst>
        <pc:spChg chg="del">
          <ac:chgData name="Natasha Hira" userId="30ad6b95-114d-4567-9611-2f274e1f3af1" providerId="ADAL" clId="{F4E5066A-F7A2-4B55-A4A3-133D20CB03FE}" dt="2019-09-30T19:33:13.260" v="17"/>
          <ac:spMkLst>
            <pc:docMk/>
            <pc:sldMk cId="1071680013" sldId="270"/>
            <ac:spMk id="3" creationId="{57840317-6FFE-435D-ADA7-983D5E237609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09.483" v="16"/>
        <pc:sldMkLst>
          <pc:docMk/>
          <pc:sldMk cId="1874703888" sldId="272"/>
        </pc:sldMkLst>
        <pc:spChg chg="del">
          <ac:chgData name="Natasha Hira" userId="30ad6b95-114d-4567-9611-2f274e1f3af1" providerId="ADAL" clId="{F4E5066A-F7A2-4B55-A4A3-133D20CB03FE}" dt="2019-09-30T19:33:09.483" v="16"/>
          <ac:spMkLst>
            <pc:docMk/>
            <pc:sldMk cId="1874703888" sldId="272"/>
            <ac:spMk id="3" creationId="{2243945A-A978-4D3F-93A5-407AFC2A6704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17.048" v="18"/>
        <pc:sldMkLst>
          <pc:docMk/>
          <pc:sldMk cId="2347711530" sldId="273"/>
        </pc:sldMkLst>
        <pc:spChg chg="del">
          <ac:chgData name="Natasha Hira" userId="30ad6b95-114d-4567-9611-2f274e1f3af1" providerId="ADAL" clId="{F4E5066A-F7A2-4B55-A4A3-133D20CB03FE}" dt="2019-09-30T19:33:17.048" v="18"/>
          <ac:spMkLst>
            <pc:docMk/>
            <pc:sldMk cId="2347711530" sldId="273"/>
            <ac:spMk id="3" creationId="{FD31D391-31E2-4352-BB3A-955BFD44E61B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21.649" v="19"/>
        <pc:sldMkLst>
          <pc:docMk/>
          <pc:sldMk cId="1531276382" sldId="274"/>
        </pc:sldMkLst>
        <pc:spChg chg="del">
          <ac:chgData name="Natasha Hira" userId="30ad6b95-114d-4567-9611-2f274e1f3af1" providerId="ADAL" clId="{F4E5066A-F7A2-4B55-A4A3-133D20CB03FE}" dt="2019-09-30T19:33:21.649" v="19"/>
          <ac:spMkLst>
            <pc:docMk/>
            <pc:sldMk cId="1531276382" sldId="274"/>
            <ac:spMk id="3" creationId="{72CA44AD-2072-4F67-BE95-AFD36BE0CD3E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28.385" v="20"/>
        <pc:sldMkLst>
          <pc:docMk/>
          <pc:sldMk cId="3882864061" sldId="277"/>
        </pc:sldMkLst>
        <pc:spChg chg="del">
          <ac:chgData name="Natasha Hira" userId="30ad6b95-114d-4567-9611-2f274e1f3af1" providerId="ADAL" clId="{F4E5066A-F7A2-4B55-A4A3-133D20CB03FE}" dt="2019-09-30T19:33:28.385" v="20"/>
          <ac:spMkLst>
            <pc:docMk/>
            <pc:sldMk cId="3882864061" sldId="277"/>
            <ac:spMk id="3" creationId="{50D25D83-1C2F-4EDA-9584-0503F395ADEB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32.017" v="21"/>
        <pc:sldMkLst>
          <pc:docMk/>
          <pc:sldMk cId="2635416781" sldId="278"/>
        </pc:sldMkLst>
        <pc:spChg chg="del">
          <ac:chgData name="Natasha Hira" userId="30ad6b95-114d-4567-9611-2f274e1f3af1" providerId="ADAL" clId="{F4E5066A-F7A2-4B55-A4A3-133D20CB03FE}" dt="2019-09-30T19:33:32.017" v="21"/>
          <ac:spMkLst>
            <pc:docMk/>
            <pc:sldMk cId="2635416781" sldId="278"/>
            <ac:spMk id="3" creationId="{BA3C729E-4AA0-419E-BA35-65F5A038F65D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36.510" v="22"/>
        <pc:sldMkLst>
          <pc:docMk/>
          <pc:sldMk cId="1763387994" sldId="280"/>
        </pc:sldMkLst>
        <pc:spChg chg="del">
          <ac:chgData name="Natasha Hira" userId="30ad6b95-114d-4567-9611-2f274e1f3af1" providerId="ADAL" clId="{F4E5066A-F7A2-4B55-A4A3-133D20CB03FE}" dt="2019-09-30T19:33:36.510" v="22"/>
          <ac:spMkLst>
            <pc:docMk/>
            <pc:sldMk cId="1763387994" sldId="280"/>
            <ac:spMk id="3" creationId="{7F8FC833-A298-4306-A5A4-367BCEBF7EB9}"/>
          </ac:spMkLst>
        </pc:spChg>
      </pc:sldChg>
      <pc:sldChg chg="delSp modNotesTx">
        <pc:chgData name="Natasha Hira" userId="30ad6b95-114d-4567-9611-2f274e1f3af1" providerId="ADAL" clId="{F4E5066A-F7A2-4B55-A4A3-133D20CB03FE}" dt="2019-09-30T19:33:39.650" v="23"/>
        <pc:sldMkLst>
          <pc:docMk/>
          <pc:sldMk cId="2284758194" sldId="281"/>
        </pc:sldMkLst>
        <pc:spChg chg="del">
          <ac:chgData name="Natasha Hira" userId="30ad6b95-114d-4567-9611-2f274e1f3af1" providerId="ADAL" clId="{F4E5066A-F7A2-4B55-A4A3-133D20CB03FE}" dt="2019-09-30T19:33:39.650" v="23"/>
          <ac:spMkLst>
            <pc:docMk/>
            <pc:sldMk cId="2284758194" sldId="281"/>
            <ac:spMk id="3" creationId="{27E41638-61E2-45BC-9A45-41333659BB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93E843-FF61-491A-802B-D8D1635408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1E263-99D7-40B4-AF48-E437FFA03F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26CB20-7A8D-4A2C-9B30-64D89F0D2839}" type="datetimeFigureOut">
              <a:rPr lang="en-NZ"/>
              <a:pPr>
                <a:defRPr/>
              </a:pPr>
              <a:t>1/10/2019</a:t>
            </a:fld>
            <a:endParaRPr lang="en-NZ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8B994FB-4850-472F-A472-FED80A3ECB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4FA344-E7CA-457C-B976-60EEE3FF1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 noProof="0"/>
              <a:t>Click to edit Master text styles</a:t>
            </a:r>
          </a:p>
          <a:p>
            <a:pPr lvl="1"/>
            <a:r>
              <a:rPr lang="en-NZ" altLang="en-US" noProof="0"/>
              <a:t>Second level</a:t>
            </a:r>
          </a:p>
          <a:p>
            <a:pPr lvl="2"/>
            <a:r>
              <a:rPr lang="en-NZ" altLang="en-US" noProof="0"/>
              <a:t>Third level</a:t>
            </a:r>
          </a:p>
          <a:p>
            <a:pPr lvl="3"/>
            <a:r>
              <a:rPr lang="en-NZ" altLang="en-US" noProof="0"/>
              <a:t>Fourth level</a:t>
            </a:r>
          </a:p>
          <a:p>
            <a:pPr lvl="4"/>
            <a:r>
              <a:rPr lang="en-NZ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281CE-9D32-4372-81D5-B547CA6C0F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F34FD-92D2-4C7E-9F23-5E4349393E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92CF3C-1949-4037-96E8-31269A7E3E9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D0C2834-9157-4892-98EE-E785DAD80F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229F6E5-43A2-4978-80D2-8C9200E44C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NZ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7DD6EE3-C0EE-4AE1-82A6-01065C10C4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AF7176-C25A-4EA2-8CD0-39ECF142EC1D}" type="slidenum">
              <a:rPr lang="en-NZ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N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2700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711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913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3160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A7B42750-4076-47DC-8EDB-260F6C8197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6BDB72F-05BF-4285-A638-09E8B62F8A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408B4-A36F-4853-82FE-12C2733D02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8C0FB4-EB4B-4D16-8D88-D43164D66A85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246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1083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7909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4760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1834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98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635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i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2CF3C-1949-4037-96E8-31269A7E3E9E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4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ane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extLst>
              <a:ext uri="{FF2B5EF4-FFF2-40B4-BE49-F238E27FC236}">
                <a16:creationId xmlns:a16="http://schemas.microsoft.com/office/drawing/2014/main" id="{D518B5A1-0997-4C82-849F-5A057D2F5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2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320D9EC7-8968-4121-9EEA-5C2EF48B7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569913"/>
            <a:ext cx="42322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8127874" y="0"/>
            <a:ext cx="4064126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NZ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2600" y="4705351"/>
            <a:ext cx="5926666" cy="43391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82600" y="5545142"/>
            <a:ext cx="5926666" cy="553239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defRPr b="0" spc="-20" baseline="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0128F034-6198-4C13-97FE-C6D625125CB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5 October 2017</a:t>
            </a:r>
          </a:p>
        </p:txBody>
      </p:sp>
    </p:spTree>
    <p:extLst>
      <p:ext uri="{BB962C8B-B14F-4D97-AF65-F5344CB8AC3E}">
        <p14:creationId xmlns:p14="http://schemas.microsoft.com/office/powerpoint/2010/main" val="152948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FE9324-86E1-4412-91C9-5EED9132B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A82825-2E75-49EF-A350-79D372C0F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223000"/>
            <a:ext cx="2319338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83130" y="1295396"/>
            <a:ext cx="3394075" cy="2997202"/>
          </a:xfrm>
        </p:spPr>
        <p:txBody>
          <a:bodyPr>
            <a:normAutofit/>
          </a:bodyPr>
          <a:lstStyle>
            <a:lvl1pPr>
              <a:lnSpc>
                <a:spcPts val="3500"/>
              </a:lnSpc>
              <a:spcBef>
                <a:spcPts val="0"/>
              </a:spcBef>
              <a:defRPr sz="3200" b="0" spc="10" baseline="0"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82600" y="405872"/>
            <a:ext cx="3394605" cy="384703"/>
          </a:xfrm>
        </p:spPr>
        <p:txBody>
          <a:bodyPr/>
          <a:lstStyle>
            <a:lvl1pPr>
              <a:lnSpc>
                <a:spcPts val="12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38664" y="1278465"/>
            <a:ext cx="7127875" cy="4944535"/>
          </a:xfrm>
        </p:spPr>
        <p:txBody>
          <a:bodyPr>
            <a:normAutofit/>
          </a:bodyPr>
          <a:lstStyle>
            <a:lvl1pPr>
              <a:lnSpc>
                <a:spcPts val="2600"/>
              </a:lnSpc>
              <a:spcBef>
                <a:spcPts val="0"/>
              </a:spcBef>
              <a:spcAft>
                <a:spcPts val="2000"/>
              </a:spcAft>
              <a:defRPr sz="2100" b="0" spc="-2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99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8CFE10CA-34DA-40CD-8107-CF94F5BDF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6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6EC48DB7-1948-414F-91BF-FB6415EB6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223000"/>
            <a:ext cx="2319338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064000" y="0"/>
            <a:ext cx="8128000" cy="6858000"/>
          </a:xfr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NZ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83130" y="1295396"/>
            <a:ext cx="3394075" cy="2997202"/>
          </a:xfrm>
        </p:spPr>
        <p:txBody>
          <a:bodyPr>
            <a:normAutofit/>
          </a:bodyPr>
          <a:lstStyle>
            <a:lvl1pPr>
              <a:lnSpc>
                <a:spcPts val="3500"/>
              </a:lnSpc>
              <a:spcBef>
                <a:spcPts val="0"/>
              </a:spcBef>
              <a:defRPr sz="3200" b="0" spc="10" baseline="0"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438179" y="1427428"/>
            <a:ext cx="1838796" cy="31687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900" cap="all" spc="3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423902" y="1828903"/>
            <a:ext cx="3886200" cy="122396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z="1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430805" y="3485639"/>
            <a:ext cx="3886200" cy="122396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 sz="1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938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CBC47A-6BB9-4FF6-AC4B-129B75A0F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979738"/>
            <a:ext cx="5926138" cy="1522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NZ" dirty="0"/>
              <a:t>Slide heading over 1 or 2 lines of text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569F4CC-C42F-4A3B-BA0E-93017764B1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2600" y="4705350"/>
            <a:ext cx="10515600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/>
              <a:t>Click to edit Master text styles</a:t>
            </a:r>
          </a:p>
          <a:p>
            <a:pPr lvl="1"/>
            <a:r>
              <a:rPr lang="en-NZ" altLang="en-US"/>
              <a:t>Second level</a:t>
            </a:r>
          </a:p>
          <a:p>
            <a:pPr lvl="2"/>
            <a:r>
              <a:rPr lang="en-NZ" altLang="en-US"/>
              <a:t>Third level</a:t>
            </a:r>
          </a:p>
          <a:p>
            <a:pPr lvl="3"/>
            <a:r>
              <a:rPr lang="en-NZ" alt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70AE-6769-447C-96E0-21CA58354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2600" y="60975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NZ"/>
              <a:t>5 October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 kern="1200" spc="3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eorgia" panose="02040502050405020303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eorgia" panose="02040502050405020303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eorgia" panose="02040502050405020303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eorgia" panose="02040502050405020303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eorgia" panose="02040502050405020303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eorgia" panose="02040502050405020303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eorgia" panose="02040502050405020303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eorgia" panose="02040502050405020303" pitchFamily="18" charset="0"/>
        </a:defRPr>
      </a:lvl9pPr>
    </p:titleStyle>
    <p:bodyStyle>
      <a:lvl1pPr algn="l" rtl="0" eaLnBrk="1" fontAlgn="base" hangingPunct="1">
        <a:lnSpc>
          <a:spcPts val="25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1" fontAlgn="base" hangingPunct="1">
        <a:lnSpc>
          <a:spcPts val="1900"/>
        </a:lnSpc>
        <a:spcBef>
          <a:spcPct val="0"/>
        </a:spcBef>
        <a:spcAft>
          <a:spcPts val="600"/>
        </a:spcAft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Font typeface="Arial" panose="020B0604020202020204" pitchFamily="34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Placeholder 26">
            <a:extLst>
              <a:ext uri="{FF2B5EF4-FFF2-40B4-BE49-F238E27FC236}">
                <a16:creationId xmlns:a16="http://schemas.microsoft.com/office/drawing/2014/main" id="{EF94AF41-0C12-4966-941B-2CA77AB8306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28000" y="0"/>
            <a:ext cx="4064000" cy="6858000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33022056-A2A1-4A5C-95DE-BE6E3959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860676"/>
            <a:ext cx="5926138" cy="1522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Health and Safety Update</a:t>
            </a:r>
            <a:endParaRPr lang="en-NZ" dirty="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63D65533-76F6-4B36-8382-23BD35C07B7B}"/>
              </a:ext>
            </a:extLst>
          </p:cNvPr>
          <p:cNvSpPr>
            <a:spLocks noGrp="1"/>
          </p:cNvSpPr>
          <p:nvPr>
            <p:ph type="dt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1 October 2019</a:t>
            </a:r>
          </a:p>
        </p:txBody>
      </p:sp>
      <p:sp>
        <p:nvSpPr>
          <p:cNvPr id="6149" name="Text Placeholder 12">
            <a:extLst>
              <a:ext uri="{FF2B5EF4-FFF2-40B4-BE49-F238E27FC236}">
                <a16:creationId xmlns:a16="http://schemas.microsoft.com/office/drawing/2014/main" id="{E3D2172E-B59B-4BAC-9088-9D7D95498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2600" y="4705350"/>
            <a:ext cx="5926138" cy="433388"/>
          </a:xfrm>
        </p:spPr>
        <p:txBody>
          <a:bodyPr/>
          <a:lstStyle/>
          <a:p>
            <a:pPr eaLnBrk="1" hangingPunct="1"/>
            <a:r>
              <a:rPr lang="en-US" altLang="en-US" dirty="0"/>
              <a:t>NZISM</a:t>
            </a:r>
            <a:endParaRPr lang="en-NZ" alt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8C246E5-3E6C-4ADC-BDA8-2330836988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2600" y="5461000"/>
            <a:ext cx="5926138" cy="352425"/>
          </a:xfrm>
        </p:spPr>
        <p:txBody>
          <a:bodyPr wrap="none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/>
              <a:t>Greg Cain</a:t>
            </a:r>
            <a:endParaRPr lang="en-N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FD14CA-272B-49C0-8168-89D4E3618A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Enforceable undertakings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5B1B1-2644-49D6-B272-F4C78EDBB1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8664" y="1278465"/>
            <a:ext cx="7127875" cy="4944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Criteria for qualifying for an enforceable undertaking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Common features of enforceable undertakings</a:t>
            </a:r>
          </a:p>
          <a:p>
            <a:r>
              <a:rPr lang="en-US" dirty="0"/>
              <a:t>	- Increasing cost</a:t>
            </a:r>
          </a:p>
          <a:p>
            <a:r>
              <a:rPr lang="en-US" dirty="0"/>
              <a:t>	- Donations</a:t>
            </a:r>
          </a:p>
          <a:p>
            <a:r>
              <a:rPr lang="en-US" dirty="0"/>
              <a:t>	- Specific health and safety commitments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Are EUs a thing of the past?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828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A75E4B-8B1C-4248-8FC9-DF44578D6A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New regulations discussion paper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D1DA9-DCD3-4518-8B72-F420FFEFA4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MBIE released discussion paper on plant, structures, working at heights, scaffolding and excavations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Existing rules are hard to understand, out of date, full of gaps and ad hoc</a:t>
            </a:r>
            <a:endParaRPr lang="en-N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NZ" dirty="0" err="1"/>
              <a:t>aper</a:t>
            </a:r>
            <a:r>
              <a:rPr lang="en-NZ" dirty="0"/>
              <a:t> sets out ideas for new rules to manage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1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04CD16-3EA9-43C8-BD15-D10F58C002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9CDD5-A68B-48B8-B2D9-774901FC2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89237" y="1295396"/>
            <a:ext cx="7127875" cy="4944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MBIE has proposals to improve rules around</a:t>
            </a:r>
          </a:p>
          <a:p>
            <a:r>
              <a:rPr lang="en-US" dirty="0"/>
              <a:t>	- Plant in the workplace</a:t>
            </a:r>
          </a:p>
          <a:p>
            <a:r>
              <a:rPr lang="en-US" dirty="0"/>
              <a:t>	- Designing and manufacturing plant and structures</a:t>
            </a:r>
          </a:p>
          <a:p>
            <a:r>
              <a:rPr lang="en-US" dirty="0"/>
              <a:t>	- Risky equipment</a:t>
            </a:r>
          </a:p>
          <a:p>
            <a:r>
              <a:rPr lang="en-US" dirty="0"/>
              <a:t>	- Working at heights and scaffolding</a:t>
            </a:r>
          </a:p>
          <a:p>
            <a:r>
              <a:rPr lang="en-US" dirty="0"/>
              <a:t>	- Excavation work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3387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497638-1A3A-48CE-B8B3-B5E5B27D38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Offences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E6BB1-2AE9-46E4-88B5-1936FFC523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Discussion paper sets out types of offences</a:t>
            </a:r>
          </a:p>
          <a:p>
            <a:r>
              <a:rPr lang="en-US" dirty="0"/>
              <a:t>	- Regulatory</a:t>
            </a:r>
          </a:p>
          <a:p>
            <a:r>
              <a:rPr lang="en-US" dirty="0"/>
              <a:t>	- Infringement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Question of which type of offence a breach of the options in the document should be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4758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Placeholder 9">
            <a:extLst>
              <a:ext uri="{FF2B5EF4-FFF2-40B4-BE49-F238E27FC236}">
                <a16:creationId xmlns:a16="http://schemas.microsoft.com/office/drawing/2014/main" id="{34A63AFF-281C-4AD2-99FE-2E7088F9D7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9075" y="0"/>
            <a:ext cx="8128000" cy="685800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30781-A16E-4EC4-A756-C9A3914A32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2600" y="1295400"/>
            <a:ext cx="3394075" cy="299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Thank you.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D40F45-E216-4601-A62A-019EAB78B8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38650" y="1427163"/>
            <a:ext cx="1838325" cy="317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/>
              <a:t>contact</a:t>
            </a:r>
            <a:endParaRPr lang="en-NZ" dirty="0"/>
          </a:p>
        </p:txBody>
      </p:sp>
      <p:sp>
        <p:nvSpPr>
          <p:cNvPr id="9221" name="TextBox 1">
            <a:extLst>
              <a:ext uri="{FF2B5EF4-FFF2-40B4-BE49-F238E27FC236}">
                <a16:creationId xmlns:a16="http://schemas.microsoft.com/office/drawing/2014/main" id="{8E18C24A-AE61-46C1-889B-DED4DAF8A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1787525"/>
            <a:ext cx="11031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NZ" altLang="en-US" sz="1500" b="1">
                <a:solidFill>
                  <a:schemeClr val="bg1"/>
                </a:solidFill>
              </a:rPr>
              <a:t>Greg Cain</a:t>
            </a:r>
          </a:p>
        </p:txBody>
      </p:sp>
      <p:sp>
        <p:nvSpPr>
          <p:cNvPr id="9222" name="TextBox 7">
            <a:extLst>
              <a:ext uri="{FF2B5EF4-FFF2-40B4-BE49-F238E27FC236}">
                <a16:creationId xmlns:a16="http://schemas.microsoft.com/office/drawing/2014/main" id="{FFEF25FC-8EED-48D6-B24B-AFB498165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2019300"/>
            <a:ext cx="381793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mi-NZ" altLang="en-US" sz="1500">
                <a:solidFill>
                  <a:schemeClr val="bg1"/>
                </a:solidFill>
              </a:rPr>
              <a:t>Partner</a:t>
            </a:r>
            <a:endParaRPr lang="en-NZ" altLang="en-US" sz="1500">
              <a:solidFill>
                <a:schemeClr val="bg1"/>
              </a:solidFill>
            </a:endParaRPr>
          </a:p>
        </p:txBody>
      </p:sp>
      <p:sp>
        <p:nvSpPr>
          <p:cNvPr id="9223" name="TextBox 9">
            <a:extLst>
              <a:ext uri="{FF2B5EF4-FFF2-40B4-BE49-F238E27FC236}">
                <a16:creationId xmlns:a16="http://schemas.microsoft.com/office/drawing/2014/main" id="{48B80D32-4349-42EA-A556-A8099A5FC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2357438"/>
            <a:ext cx="38179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mi-NZ" altLang="en-US" sz="1500">
                <a:solidFill>
                  <a:schemeClr val="bg1"/>
                </a:solidFill>
              </a:rPr>
              <a:t>greg.cain@kensingtonswan.com</a:t>
            </a:r>
            <a:endParaRPr lang="en-NZ" altLang="en-US" sz="1500">
              <a:solidFill>
                <a:schemeClr val="bg1"/>
              </a:solidFill>
            </a:endParaRPr>
          </a:p>
        </p:txBody>
      </p:sp>
      <p:sp>
        <p:nvSpPr>
          <p:cNvPr id="9232" name="TextBox 14">
            <a:extLst>
              <a:ext uri="{FF2B5EF4-FFF2-40B4-BE49-F238E27FC236}">
                <a16:creationId xmlns:a16="http://schemas.microsoft.com/office/drawing/2014/main" id="{809AD010-733B-4A0F-A253-19C0FFF38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2586038"/>
            <a:ext cx="16525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mi-NZ" altLang="en-US" sz="1500">
                <a:solidFill>
                  <a:schemeClr val="bg1"/>
                </a:solidFill>
              </a:rPr>
              <a:t>+64 4 916 0963</a:t>
            </a:r>
            <a:endParaRPr lang="en-NZ" altLang="en-US" sz="1500">
              <a:solidFill>
                <a:schemeClr val="bg1"/>
              </a:solidFill>
            </a:endParaRPr>
          </a:p>
        </p:txBody>
      </p:sp>
      <p:sp>
        <p:nvSpPr>
          <p:cNvPr id="9233" name="TextBox 10">
            <a:extLst>
              <a:ext uri="{FF2B5EF4-FFF2-40B4-BE49-F238E27FC236}">
                <a16:creationId xmlns:a16="http://schemas.microsoft.com/office/drawing/2014/main" id="{E59A7992-173C-4163-96B7-7740EB34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675" y="2586038"/>
            <a:ext cx="23780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mi-NZ" altLang="en-US" sz="1500">
                <a:solidFill>
                  <a:schemeClr val="bg1"/>
                </a:solidFill>
              </a:rPr>
              <a:t>+64 21 770 936</a:t>
            </a:r>
            <a:endParaRPr lang="en-NZ" altLang="en-US" sz="1500">
              <a:solidFill>
                <a:schemeClr val="bg1"/>
              </a:solidFill>
            </a:endParaRPr>
          </a:p>
        </p:txBody>
      </p:sp>
      <p:sp>
        <p:nvSpPr>
          <p:cNvPr id="9234" name="TextBox 14">
            <a:extLst>
              <a:ext uri="{FF2B5EF4-FFF2-40B4-BE49-F238E27FC236}">
                <a16:creationId xmlns:a16="http://schemas.microsoft.com/office/drawing/2014/main" id="{5515C102-1105-4A3E-BE7D-6444F61C9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713" y="2586038"/>
            <a:ext cx="514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500" b="1">
                <a:solidFill>
                  <a:schemeClr val="bg1"/>
                </a:solidFill>
              </a:rPr>
              <a:t>DDI</a:t>
            </a:r>
            <a:endParaRPr lang="en-NZ" altLang="en-US" sz="1500" b="1">
              <a:solidFill>
                <a:schemeClr val="bg1"/>
              </a:solidFill>
            </a:endParaRPr>
          </a:p>
        </p:txBody>
      </p:sp>
      <p:sp>
        <p:nvSpPr>
          <p:cNvPr id="9235" name="TextBox 14">
            <a:extLst>
              <a:ext uri="{FF2B5EF4-FFF2-40B4-BE49-F238E27FC236}">
                <a16:creationId xmlns:a16="http://schemas.microsoft.com/office/drawing/2014/main" id="{5267A6D3-E345-4643-AC91-5A8C0412A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975" y="2560638"/>
            <a:ext cx="1635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NZ" altLang="en-US" sz="1500" b="1">
                <a:solidFill>
                  <a:schemeClr val="bg1"/>
                </a:solidFill>
              </a:rPr>
              <a:t>|  </a:t>
            </a:r>
          </a:p>
        </p:txBody>
      </p:sp>
      <p:sp>
        <p:nvSpPr>
          <p:cNvPr id="9236" name="TextBox 14">
            <a:extLst>
              <a:ext uri="{FF2B5EF4-FFF2-40B4-BE49-F238E27FC236}">
                <a16:creationId xmlns:a16="http://schemas.microsoft.com/office/drawing/2014/main" id="{5605EB23-1E74-4C69-92DA-9CAAAE3B3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0488" y="2586038"/>
            <a:ext cx="381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NZ" altLang="en-US" sz="1500" b="1">
                <a:solidFill>
                  <a:schemeClr val="bg1"/>
                </a:solidFill>
              </a:rPr>
              <a:t>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2BF96E-036D-439D-9A87-0F1BFE7231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6585" y="203200"/>
            <a:ext cx="7710616" cy="6451600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Recent cases – sentencing trends</a:t>
            </a:r>
          </a:p>
          <a:p>
            <a:pPr lvl="1" fontAlgn="auto">
              <a:lnSpc>
                <a:spcPct val="110000"/>
              </a:lnSpc>
              <a:defRPr/>
            </a:pPr>
            <a:r>
              <a:rPr lang="en-US" sz="2000" dirty="0"/>
              <a:t>	</a:t>
            </a:r>
            <a:r>
              <a:rPr lang="en-US" sz="1800" dirty="0"/>
              <a:t>- </a:t>
            </a:r>
            <a:r>
              <a:rPr lang="en-US" sz="1800" i="1" dirty="0" err="1"/>
              <a:t>Stumpmaster</a:t>
            </a:r>
            <a:r>
              <a:rPr lang="en-US" sz="1800" i="1" dirty="0"/>
              <a:t> v WorkSafe New Zealand</a:t>
            </a:r>
          </a:p>
          <a:p>
            <a:pPr lvl="1" fontAlgn="auto">
              <a:lnSpc>
                <a:spcPct val="110000"/>
              </a:lnSpc>
              <a:defRPr/>
            </a:pPr>
            <a:r>
              <a:rPr lang="en-US" sz="1800" dirty="0"/>
              <a:t>	- </a:t>
            </a:r>
            <a:r>
              <a:rPr lang="en-US" sz="1800" i="1" dirty="0"/>
              <a:t>Oceana Gold (New Zealand) Ltd v WorkSafe New Zealand</a:t>
            </a:r>
          </a:p>
          <a:p>
            <a:pPr lvl="1" fontAlgn="auto">
              <a:lnSpc>
                <a:spcPct val="110000"/>
              </a:lnSpc>
              <a:defRPr/>
            </a:pPr>
            <a:r>
              <a:rPr lang="en-US" sz="1800" dirty="0"/>
              <a:t>	- </a:t>
            </a:r>
            <a:r>
              <a:rPr lang="en-US" sz="1800" i="1" dirty="0"/>
              <a:t>WorkSafe New Zealand v Stevens and Stevens Ltd</a:t>
            </a:r>
            <a:br>
              <a:rPr lang="en-US" dirty="0"/>
            </a:br>
            <a:endParaRPr lang="en-US" dirty="0"/>
          </a:p>
          <a:p>
            <a:pPr marL="342900" indent="-342900" eaLnBrk="1" fontAlgn="auto" hangingPunct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Health</a:t>
            </a:r>
          </a:p>
          <a:p>
            <a:pPr lvl="1" fontAlgn="auto">
              <a:lnSpc>
                <a:spcPct val="110000"/>
              </a:lnSpc>
              <a:defRPr/>
            </a:pPr>
            <a:r>
              <a:rPr lang="en-US" sz="2000" dirty="0"/>
              <a:t>	</a:t>
            </a:r>
            <a:r>
              <a:rPr lang="en-US" sz="1800" dirty="0"/>
              <a:t>- Asbestos (</a:t>
            </a:r>
            <a:r>
              <a:rPr lang="en-US" sz="1800" i="1" dirty="0"/>
              <a:t>WorkSafe New Zealand v Knight</a:t>
            </a:r>
            <a:r>
              <a:rPr lang="en-US" sz="1800" dirty="0"/>
              <a:t>)</a:t>
            </a:r>
          </a:p>
          <a:p>
            <a:pPr lvl="1" fontAlgn="auto">
              <a:lnSpc>
                <a:spcPct val="110000"/>
              </a:lnSpc>
              <a:defRPr/>
            </a:pPr>
            <a:r>
              <a:rPr lang="en-US" sz="1800" dirty="0"/>
              <a:t>	- Dust (</a:t>
            </a:r>
            <a:r>
              <a:rPr lang="en-US" sz="1800" i="1" dirty="0"/>
              <a:t>WorkSafe New Zealand v Precision Animal Supplements</a:t>
            </a:r>
            <a:r>
              <a:rPr lang="en-US" sz="1800" dirty="0"/>
              <a:t>)</a:t>
            </a:r>
          </a:p>
          <a:p>
            <a:pPr lvl="1" fontAlgn="auto">
              <a:lnSpc>
                <a:spcPct val="110000"/>
              </a:lnSpc>
              <a:defRPr/>
            </a:pPr>
            <a:r>
              <a:rPr lang="en-US" sz="1800" dirty="0"/>
              <a:t>	- Fatigue</a:t>
            </a:r>
          </a:p>
          <a:p>
            <a:pPr lvl="1" fontAlgn="auto">
              <a:lnSpc>
                <a:spcPct val="110000"/>
              </a:lnSpc>
              <a:defRPr/>
            </a:pPr>
            <a:r>
              <a:rPr lang="en-US" sz="1800" dirty="0"/>
              <a:t>	- Employment law (bullying and sexual harassment)</a:t>
            </a:r>
            <a:br>
              <a:rPr lang="en-US" dirty="0"/>
            </a:br>
            <a:endParaRPr lang="en-US" dirty="0"/>
          </a:p>
          <a:p>
            <a:pPr marL="342900" indent="-342900" eaLnBrk="1" fontAlgn="auto" hangingPunct="1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Enforceable undertakings</a:t>
            </a:r>
          </a:p>
          <a:p>
            <a:pPr lvl="1" fontAlgn="auto">
              <a:lnSpc>
                <a:spcPct val="100000"/>
              </a:lnSpc>
              <a:defRPr/>
            </a:pPr>
            <a:r>
              <a:rPr lang="en-US" sz="1400" dirty="0"/>
              <a:t>	</a:t>
            </a:r>
            <a:r>
              <a:rPr lang="en-US" sz="1800" dirty="0"/>
              <a:t>- Circumstances</a:t>
            </a:r>
          </a:p>
          <a:p>
            <a:pPr lvl="1" fontAlgn="auto">
              <a:lnSpc>
                <a:spcPct val="100000"/>
              </a:lnSpc>
              <a:defRPr/>
            </a:pPr>
            <a:r>
              <a:rPr lang="en-US" sz="1800" dirty="0"/>
              <a:t>	- Content</a:t>
            </a:r>
          </a:p>
          <a:p>
            <a:pPr lvl="1" fontAlgn="auto">
              <a:lnSpc>
                <a:spcPct val="100000"/>
              </a:lnSpc>
              <a:defRPr/>
            </a:pPr>
            <a:endParaRPr lang="en-US" dirty="0"/>
          </a:p>
          <a:p>
            <a:pPr marL="285750" lvl="1" indent="-285750" fontAlgn="auto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Proposed new regulations on plant </a:t>
            </a:r>
            <a:r>
              <a:rPr lang="en-US" sz="2000" dirty="0" err="1"/>
              <a:t>etc</a:t>
            </a:r>
            <a:endParaRPr lang="en-NZ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D7936-665C-4C4F-AD72-CF50B7D169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2600" y="1295400"/>
            <a:ext cx="3394075" cy="299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mi-NZ" dirty="0"/>
              <a:t>Outline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5ACB09-CDD8-4C66-AF7C-E4D7B56220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3130" y="1295396"/>
            <a:ext cx="3394075" cy="2997202"/>
          </a:xfrm>
        </p:spPr>
        <p:txBody>
          <a:bodyPr/>
          <a:lstStyle/>
          <a:p>
            <a:r>
              <a:rPr lang="en-US" i="1" dirty="0" err="1"/>
              <a:t>Stumpmaster</a:t>
            </a:r>
            <a:r>
              <a:rPr lang="en-US" i="1" dirty="0"/>
              <a:t> v WorkSafe New Zealand </a:t>
            </a:r>
            <a:r>
              <a:rPr lang="en-US" dirty="0"/>
              <a:t>[2018] NZHC 2020</a:t>
            </a:r>
            <a:endParaRPr lang="en-NZ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88DD3-8BF9-4E84-A95B-02B0F70D2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Added an additional step to the sentencing approach</a:t>
            </a:r>
          </a:p>
          <a:p>
            <a:r>
              <a:rPr lang="en-US" sz="1800" dirty="0"/>
              <a:t>	1. Assess amount of reparation</a:t>
            </a:r>
          </a:p>
          <a:p>
            <a:r>
              <a:rPr lang="en-US" sz="1800" dirty="0"/>
              <a:t>	2. Assess fine amount (sentencing bands + 		aggravating and mitigating factors)</a:t>
            </a:r>
          </a:p>
          <a:p>
            <a:r>
              <a:rPr lang="en-US" sz="1800" dirty="0"/>
              <a:t>	3. Assess further orders </a:t>
            </a:r>
          </a:p>
          <a:p>
            <a:r>
              <a:rPr lang="en-US" sz="1800" dirty="0"/>
              <a:t>	4. Assess overall proportionality and 	appropriateness (and 	adjust if necessary)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Set sentencing bands under new maximum penalties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formal impact on reparation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7382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82CE16-FE0B-49BD-B78D-DA5449C5F5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Oceana Gold (New Zealand) Ltd v WorkSafe New Zealand </a:t>
            </a:r>
            <a:r>
              <a:rPr lang="en-US" dirty="0"/>
              <a:t>[2019] NZHC 365</a:t>
            </a:r>
            <a:endParaRPr lang="en-NZ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1B27D-BC5C-4B62-AE9B-B61A0213E0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Deals with the amount of reparations after the increase in fines under the HSWA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Victim died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Reparations can cover loss that impacts the victim’s family (rather than the victim directly)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Reparations calculated as expected income less accident compensation payments, over the period of ACC cover</a:t>
            </a:r>
          </a:p>
        </p:txBody>
      </p:sp>
    </p:spTree>
    <p:extLst>
      <p:ext uri="{BB962C8B-B14F-4D97-AF65-F5344CB8AC3E}">
        <p14:creationId xmlns:p14="http://schemas.microsoft.com/office/powerpoint/2010/main" val="346938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101D81-28B0-4974-87DA-5CBF0CCAB2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2600" y="1278465"/>
            <a:ext cx="3394075" cy="2997202"/>
          </a:xfrm>
        </p:spPr>
        <p:txBody>
          <a:bodyPr/>
          <a:lstStyle/>
          <a:p>
            <a:r>
              <a:rPr lang="en-US" i="1" dirty="0"/>
              <a:t>WorkSafe New Zealand v Stevens and Stevens</a:t>
            </a:r>
            <a:r>
              <a:rPr lang="en-US" dirty="0"/>
              <a:t> [2018] NZDC 19098</a:t>
            </a:r>
            <a:endParaRPr lang="en-NZ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5FB4E-9A99-4A26-AE0C-DF4E5CB0CF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Worker rode quadbike over hazardous terrain. Bike rolled and killed 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Stevens and Stevens pleaded guilty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Fine of $306,000 and $75,000 reparation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Lower discount than previous cases in reliance on </a:t>
            </a:r>
            <a:r>
              <a:rPr lang="en-US" i="1" dirty="0" err="1"/>
              <a:t>Stumpmaster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5353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D48085-1C93-4916-B677-1C772B298C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Inability to pay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552BF-9CC6-4BA7-B9B4-EE0EEED865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 err="1"/>
              <a:t>Stumpmaster</a:t>
            </a:r>
            <a:r>
              <a:rPr lang="en-US" i="1" dirty="0"/>
              <a:t>, </a:t>
            </a:r>
            <a:r>
              <a:rPr lang="en-US" dirty="0"/>
              <a:t>Sentencing Act and cases all consider financial capacity relevant.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court is willing to make reductions if imposing a fine will mean the business has to close.</a:t>
            </a:r>
          </a:p>
          <a:p>
            <a:r>
              <a:rPr lang="en-US" dirty="0"/>
              <a:t>	- Can pay fines in instalments</a:t>
            </a:r>
          </a:p>
          <a:p>
            <a:r>
              <a:rPr lang="en-US" dirty="0"/>
              <a:t>	- Or waive a fine completely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But have to balance with not letting businesses get away with health and safety violations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03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9B47290-C39E-4BCF-B709-31BE77BD08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Health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E0395-4E8D-4601-BA36-5B2B32816C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Increased focus on the ‘health’ aspects of health and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Potential health risks:</a:t>
            </a:r>
          </a:p>
          <a:p>
            <a:r>
              <a:rPr lang="en-US" dirty="0"/>
              <a:t>	- asbestos</a:t>
            </a:r>
          </a:p>
          <a:p>
            <a:r>
              <a:rPr lang="en-US" dirty="0"/>
              <a:t>	- dust</a:t>
            </a:r>
          </a:p>
          <a:p>
            <a:r>
              <a:rPr lang="en-US" dirty="0"/>
              <a:t>	- fatigue</a:t>
            </a:r>
          </a:p>
          <a:p>
            <a:r>
              <a:rPr lang="en-US" dirty="0"/>
              <a:t>	- bullying</a:t>
            </a:r>
          </a:p>
          <a:p>
            <a:r>
              <a:rPr lang="en-US" dirty="0"/>
              <a:t>	- sexual harassment</a:t>
            </a:r>
          </a:p>
        </p:txBody>
      </p:sp>
    </p:spTree>
    <p:extLst>
      <p:ext uri="{BB962C8B-B14F-4D97-AF65-F5344CB8AC3E}">
        <p14:creationId xmlns:p14="http://schemas.microsoft.com/office/powerpoint/2010/main" val="1071680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8AF1E3-03DB-4F3C-979A-6FAEC213B3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Asbestos: </a:t>
            </a:r>
            <a:r>
              <a:rPr lang="en-US" i="1" dirty="0"/>
              <a:t>WorkSafe New Zealand v Knight </a:t>
            </a:r>
            <a:r>
              <a:rPr lang="en-US" dirty="0"/>
              <a:t>[2018] NZDC 24613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4B774-DE24-4FA6-BB0D-4D2279342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Engaged by property developer to remove asbestos from a house in a residential area.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Starting point of $10,000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Reduced due to mitigating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Reduced further due to inability to pay</a:t>
            </a:r>
          </a:p>
        </p:txBody>
      </p:sp>
    </p:spTree>
    <p:extLst>
      <p:ext uri="{BB962C8B-B14F-4D97-AF65-F5344CB8AC3E}">
        <p14:creationId xmlns:p14="http://schemas.microsoft.com/office/powerpoint/2010/main" val="234771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6BD6D9-014F-4D4A-BD70-C744408FAB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Dust: </a:t>
            </a:r>
            <a:r>
              <a:rPr lang="en-US" i="1" dirty="0"/>
              <a:t>WorkSafe New Zealand v Precision Animal Supplements </a:t>
            </a:r>
            <a:r>
              <a:rPr lang="en-US" dirty="0"/>
              <a:t>[2018] NZDC 19342</a:t>
            </a:r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D6D65-724F-4668-B9B0-7CE3F83CE3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Manufactured animal products which contained toxic substances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Manufacture process created a lot of dust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 enough steps taken to mitigate risk (ventilation was installed but was insufficient, masks provided but were not up to standard)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Ability to pay taken into account setting the fine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127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4">
      <a:dk1>
        <a:sysClr val="windowText" lastClr="000000"/>
      </a:dk1>
      <a:lt1>
        <a:sysClr val="window" lastClr="FFFFFF"/>
      </a:lt1>
      <a:dk2>
        <a:srgbClr val="000000"/>
      </a:dk2>
      <a:lt2>
        <a:srgbClr val="B8BBB3"/>
      </a:lt2>
      <a:accent1>
        <a:srgbClr val="FEDB00"/>
      </a:accent1>
      <a:accent2>
        <a:srgbClr val="96B43C"/>
      </a:accent2>
      <a:accent3>
        <a:srgbClr val="EAE2CF"/>
      </a:accent3>
      <a:accent4>
        <a:srgbClr val="87CBC7"/>
      </a:accent4>
      <a:accent5>
        <a:srgbClr val="86C6E8"/>
      </a:accent5>
      <a:accent6>
        <a:srgbClr val="D9E6B1"/>
      </a:accent6>
      <a:hlink>
        <a:srgbClr val="0563C1"/>
      </a:hlink>
      <a:folHlink>
        <a:srgbClr val="954F72"/>
      </a:folHlink>
    </a:clrScheme>
    <a:fontScheme name="Custom 3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rporate Commercial.pot [Compatibility Mode]" id="{AE55DD8A-BDA1-41A6-A267-8A5F4BF2361A}" vid="{8C9E232C-737B-4D4B-B8DF-8DBCD4C7AA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Presentation</Template>
  <TotalTime>19607</TotalTime>
  <Words>419</Words>
  <Application>Microsoft Office PowerPoint</Application>
  <PresentationFormat>Widescreen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Georgia</vt:lpstr>
      <vt:lpstr>Office Theme</vt:lpstr>
      <vt:lpstr>Health and Safety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Safety Update</dc:title>
  <dc:creator>Kensington Swan</dc:creator>
  <dc:description>Designed by Insight Creative, Developed by www.allfields.co.nz</dc:description>
  <cp:lastModifiedBy>Kensington Swan</cp:lastModifiedBy>
  <cp:revision>79</cp:revision>
  <cp:lastPrinted>2019-09-25T23:35:30Z</cp:lastPrinted>
  <dcterms:created xsi:type="dcterms:W3CDTF">2019-09-09T21:26:01Z</dcterms:created>
  <dcterms:modified xsi:type="dcterms:W3CDTF">2019-09-30T19:33:40Z</dcterms:modified>
</cp:coreProperties>
</file>